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9" r:id="rId11"/>
    <p:sldId id="267" r:id="rId12"/>
    <p:sldId id="264" r:id="rId13"/>
    <p:sldId id="266" r:id="rId14"/>
  </p:sldIdLst>
  <p:sldSz cx="18288000" cy="10287000"/>
  <p:notesSz cx="6858000" cy="9144000"/>
  <p:embeddedFontLst>
    <p:embeddedFont>
      <p:font typeface="Canva Sans Bold" panose="020B0604020202020204" charset="0"/>
      <p:regular r:id="rId16"/>
    </p:embeddedFont>
    <p:embeddedFont>
      <p:font typeface="Saira" panose="020B0604020202020204" charset="0"/>
      <p:regular r:id="rId17"/>
    </p:embeddedFont>
    <p:embeddedFont>
      <p:font typeface="Saira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DB8D5-075C-3587-E880-557484993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A23798-5168-C909-3C32-AA0776D05E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1B08DA-9B81-F4C3-A783-A9F790ECFA4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C90E940-0074-0D54-08AD-C537D0227A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5641833-D85A-D43B-4DF9-7DD0D9E16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DE23D-6A5A-F475-1720-1B60FA5444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1F345-CE63-BD47-E6F8-97698D2E7C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06898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mp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reepik.com/" TargetMode="External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s://slidesgo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68432" y="2774454"/>
            <a:ext cx="15351136" cy="4738092"/>
          </a:xfrm>
          <a:custGeom>
            <a:avLst/>
            <a:gdLst/>
            <a:ahLst/>
            <a:cxnLst/>
            <a:rect l="l" t="t" r="r" b="b"/>
            <a:pathLst>
              <a:path w="15351136" h="4738092">
                <a:moveTo>
                  <a:pt x="0" y="0"/>
                </a:moveTo>
                <a:lnTo>
                  <a:pt x="15351136" y="0"/>
                </a:lnTo>
                <a:lnTo>
                  <a:pt x="15351136" y="4738092"/>
                </a:lnTo>
                <a:lnTo>
                  <a:pt x="0" y="4738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75825" y="4004175"/>
            <a:ext cx="15136350" cy="177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19"/>
              </a:lnSpc>
            </a:pPr>
            <a:r>
              <a:rPr lang="en-US" sz="11600" b="1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Pneumonia Detection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59925" y="5775825"/>
            <a:ext cx="1516815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Done by: Ayah kouider</a:t>
            </a:r>
          </a:p>
          <a:p>
            <a:pPr algn="l">
              <a:lnSpc>
                <a:spcPts val="5520"/>
              </a:lnSpc>
            </a:pPr>
            <a:r>
              <a:rPr lang="en-US" sz="460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student ID:2104620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552A7-EF77-9BAB-DF84-FB4629A15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2632421-880C-1C3B-E6C3-146AEF303C1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7D7F830-31CA-A5D9-55F7-3CD0DEBCF6BD}"/>
              </a:ext>
            </a:extLst>
          </p:cNvPr>
          <p:cNvSpPr/>
          <p:nvPr/>
        </p:nvSpPr>
        <p:spPr>
          <a:xfrm>
            <a:off x="2018032" y="2692132"/>
            <a:ext cx="13383281" cy="5531279"/>
          </a:xfrm>
          <a:custGeom>
            <a:avLst/>
            <a:gdLst/>
            <a:ahLst/>
            <a:cxnLst/>
            <a:rect l="l" t="t" r="r" b="b"/>
            <a:pathLst>
              <a:path w="13383281" h="5531279">
                <a:moveTo>
                  <a:pt x="0" y="0"/>
                </a:moveTo>
                <a:lnTo>
                  <a:pt x="13383281" y="0"/>
                </a:lnTo>
                <a:lnTo>
                  <a:pt x="13383281" y="5531279"/>
                </a:lnTo>
                <a:lnTo>
                  <a:pt x="0" y="5531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8348480-6259-6CF4-04D3-D4B4BE618C56}"/>
              </a:ext>
            </a:extLst>
          </p:cNvPr>
          <p:cNvSpPr txBox="1"/>
          <p:nvPr/>
        </p:nvSpPr>
        <p:spPr>
          <a:xfrm>
            <a:off x="1543875" y="789977"/>
            <a:ext cx="15199950" cy="85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b="1" dirty="0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Data imbalance mitigation: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74CB65D-FEF4-E40D-AF7B-A15AE7CF241A}"/>
              </a:ext>
            </a:extLst>
          </p:cNvPr>
          <p:cNvSpPr txBox="1"/>
          <p:nvPr/>
        </p:nvSpPr>
        <p:spPr>
          <a:xfrm>
            <a:off x="2877764" y="2952181"/>
            <a:ext cx="9771436" cy="7310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27430" lvl="1" indent="-514350" algn="l">
              <a:lnSpc>
                <a:spcPts val="384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Undersampling</a:t>
            </a:r>
            <a:r>
              <a:rPr lang="en-US" sz="32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.</a:t>
            </a:r>
          </a:p>
          <a:p>
            <a:pPr marL="513080" lvl="1" algn="l">
              <a:lnSpc>
                <a:spcPts val="3840"/>
              </a:lnSpc>
            </a:pPr>
            <a:endParaRPr lang="en-US" sz="32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marL="1027430" lvl="1" indent="-514350" algn="l">
              <a:lnSpc>
                <a:spcPts val="384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Oversampling</a:t>
            </a:r>
          </a:p>
          <a:p>
            <a:pPr marL="1027430" lvl="1" indent="-514350" algn="l">
              <a:lnSpc>
                <a:spcPts val="384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marL="1027430" lvl="1" indent="-514350" algn="l">
              <a:lnSpc>
                <a:spcPts val="384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Stratified </a:t>
            </a:r>
            <a:r>
              <a:rPr lang="en-US" sz="3200" dirty="0" err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Kfold</a:t>
            </a:r>
            <a:endParaRPr lang="en-US" sz="32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marL="513080" lvl="1" algn="l">
              <a:lnSpc>
                <a:spcPts val="3840"/>
              </a:lnSpc>
            </a:pPr>
            <a:endParaRPr lang="en-US" sz="32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marL="1027430" lvl="1" indent="-514350" algn="l">
              <a:lnSpc>
                <a:spcPts val="384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Weighted sampler</a:t>
            </a:r>
          </a:p>
          <a:p>
            <a:pPr marL="513080" lvl="1" algn="l">
              <a:lnSpc>
                <a:spcPts val="3840"/>
              </a:lnSpc>
            </a:pPr>
            <a:endParaRPr lang="en-US" sz="32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marL="1027430" lvl="1" indent="-514350" algn="l">
              <a:lnSpc>
                <a:spcPts val="384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Training on only positive</a:t>
            </a:r>
          </a:p>
          <a:p>
            <a:pPr marL="513080" lvl="1" algn="l">
              <a:lnSpc>
                <a:spcPts val="3840"/>
              </a:lnSpc>
            </a:pPr>
            <a:r>
              <a:rPr lang="en-US" sz="32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.</a:t>
            </a:r>
          </a:p>
          <a:p>
            <a:pPr marL="1027430" lvl="1" indent="-514350" algn="l">
              <a:lnSpc>
                <a:spcPts val="384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Manual split. + </a:t>
            </a:r>
            <a:r>
              <a:rPr lang="en-US" sz="3200" dirty="0" err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undersampling</a:t>
            </a:r>
            <a:r>
              <a:rPr lang="en-US" sz="32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 + weighted sampler</a:t>
            </a:r>
          </a:p>
          <a:p>
            <a:pPr marL="513080" lvl="1" algn="l">
              <a:lnSpc>
                <a:spcPts val="3840"/>
              </a:lnSpc>
            </a:pPr>
            <a:endParaRPr lang="en-US" sz="32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0D5409-9E61-E8EF-7DCF-844D1E1F7B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9" t="58822" r="74999" b="28841"/>
          <a:stretch/>
        </p:blipFill>
        <p:spPr>
          <a:xfrm>
            <a:off x="9728972" y="2953210"/>
            <a:ext cx="3466967" cy="150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51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EE3B6AC-B35E-E27A-E168-8A1C0106F68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D30B98E-D24F-6671-921A-684897445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825666"/>
              </p:ext>
            </p:extLst>
          </p:nvPr>
        </p:nvGraphicFramePr>
        <p:xfrm>
          <a:off x="2133600" y="2938780"/>
          <a:ext cx="14554200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0840">
                  <a:extLst>
                    <a:ext uri="{9D8B030D-6E8A-4147-A177-3AD203B41FA5}">
                      <a16:colId xmlns:a16="http://schemas.microsoft.com/office/drawing/2014/main" val="221516217"/>
                    </a:ext>
                  </a:extLst>
                </a:gridCol>
                <a:gridCol w="2910840">
                  <a:extLst>
                    <a:ext uri="{9D8B030D-6E8A-4147-A177-3AD203B41FA5}">
                      <a16:colId xmlns:a16="http://schemas.microsoft.com/office/drawing/2014/main" val="4197289760"/>
                    </a:ext>
                  </a:extLst>
                </a:gridCol>
                <a:gridCol w="2910840">
                  <a:extLst>
                    <a:ext uri="{9D8B030D-6E8A-4147-A177-3AD203B41FA5}">
                      <a16:colId xmlns:a16="http://schemas.microsoft.com/office/drawing/2014/main" val="573736944"/>
                    </a:ext>
                  </a:extLst>
                </a:gridCol>
                <a:gridCol w="2910840">
                  <a:extLst>
                    <a:ext uri="{9D8B030D-6E8A-4147-A177-3AD203B41FA5}">
                      <a16:colId xmlns:a16="http://schemas.microsoft.com/office/drawing/2014/main" val="2706821082"/>
                    </a:ext>
                  </a:extLst>
                </a:gridCol>
                <a:gridCol w="2910840">
                  <a:extLst>
                    <a:ext uri="{9D8B030D-6E8A-4147-A177-3AD203B41FA5}">
                      <a16:colId xmlns:a16="http://schemas.microsoft.com/office/drawing/2014/main" val="1135027591"/>
                    </a:ext>
                  </a:extLst>
                </a:gridCol>
              </a:tblGrid>
              <a:tr h="10160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aira Bold" panose="020B0604020202020204" charset="0"/>
                        </a:rPr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aira Bold" panose="020B0604020202020204" charset="0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aira Bold" panose="020B0604020202020204" charset="0"/>
                        </a:rPr>
                        <a:t>Recall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aira Bold" panose="020B0604020202020204" charset="0"/>
                        </a:rPr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aira Bold" panose="020B0604020202020204" charset="0"/>
                        </a:rPr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142191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Saira Bold" panose="020B0604020202020204" charset="0"/>
                        </a:rPr>
                        <a:t>Retinanet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Saira Bold" panose="020B0604020202020204" charset="0"/>
                        </a:rPr>
                        <a:t> (normal data)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aira" panose="020B060402020202020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aira" panose="020B0604020202020204" charset="0"/>
                        </a:rPr>
                        <a:t>0.0016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aira" panose="020B0604020202020204" charset="0"/>
                        </a:rPr>
                        <a:t>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aira" panose="020B0604020202020204" charset="0"/>
                        </a:rPr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23963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Saira Bold" panose="020B0604020202020204" charset="0"/>
                        </a:rPr>
                        <a:t>Retinanet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Saira Bold" panose="020B0604020202020204" charset="0"/>
                        </a:rPr>
                        <a:t> (custom split and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Saira Bold" panose="020B0604020202020204" charset="0"/>
                        </a:rPr>
                        <a:t>undersanpling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Saira Bold" panose="020B0604020202020204" charset="0"/>
                        </a:rPr>
                        <a:t>)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aira" panose="020B0604020202020204" charset="0"/>
                        </a:rPr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aira" panose="020B0604020202020204" charset="0"/>
                        </a:rPr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aira" panose="020B0604020202020204" charset="0"/>
                        </a:rPr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aira" panose="020B0604020202020204" charset="0"/>
                        </a:rPr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28246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latin typeface="Saira Bold" panose="020B0604020202020204" charset="0"/>
                        </a:rPr>
                        <a:t>Fast- RCNN (custom split and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Saira Bold" panose="020B0604020202020204" charset="0"/>
                        </a:rPr>
                        <a:t>undersampling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latin typeface="Saira Bold" panose="020B0604020202020204" charset="0"/>
                        </a:rPr>
                        <a:t>)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aira" panose="020B0604020202020204" charset="0"/>
                        </a:rPr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aira" panose="020B0604020202020204" charset="0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aira" panose="020B0604020202020204" charset="0"/>
                        </a:rPr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aira" panose="020B0604020202020204" charset="0"/>
                        </a:rPr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25413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latin typeface="Saira Bold" panose="020B0604020202020204" charset="0"/>
                        </a:rPr>
                        <a:t>Ensemble (Retina + F-RCNN)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aira" panose="020B0604020202020204" charset="0"/>
                        </a:rPr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aira" panose="020B0604020202020204" charset="0"/>
                        </a:rPr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aira" panose="020B0604020202020204" charset="0"/>
                        </a:rPr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Saira" panose="020B0604020202020204" charset="0"/>
                        </a:rPr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235399"/>
                  </a:ext>
                </a:extLst>
              </a:tr>
            </a:tbl>
          </a:graphicData>
        </a:graphic>
      </p:graphicFrame>
      <p:sp>
        <p:nvSpPr>
          <p:cNvPr id="5" name="TextBox 9">
            <a:extLst>
              <a:ext uri="{FF2B5EF4-FFF2-40B4-BE49-F238E27FC236}">
                <a16:creationId xmlns:a16="http://schemas.microsoft.com/office/drawing/2014/main" id="{59FEB8C5-5E12-81FB-23C9-BE2BC6E8590D}"/>
              </a:ext>
            </a:extLst>
          </p:cNvPr>
          <p:cNvSpPr txBox="1"/>
          <p:nvPr/>
        </p:nvSpPr>
        <p:spPr>
          <a:xfrm>
            <a:off x="1543875" y="789977"/>
            <a:ext cx="1519995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b="1" dirty="0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931028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37" y="17613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20050" y="7555798"/>
            <a:ext cx="1883926" cy="1876800"/>
          </a:xfrm>
          <a:custGeom>
            <a:avLst/>
            <a:gdLst/>
            <a:ahLst/>
            <a:cxnLst/>
            <a:rect l="l" t="t" r="r" b="b"/>
            <a:pathLst>
              <a:path w="1883926" h="1876800">
                <a:moveTo>
                  <a:pt x="0" y="0"/>
                </a:moveTo>
                <a:lnTo>
                  <a:pt x="1883926" y="0"/>
                </a:lnTo>
                <a:lnTo>
                  <a:pt x="1883926" y="1876800"/>
                </a:lnTo>
                <a:lnTo>
                  <a:pt x="0" y="1876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060350" y="943848"/>
            <a:ext cx="1149764" cy="1145400"/>
          </a:xfrm>
          <a:custGeom>
            <a:avLst/>
            <a:gdLst/>
            <a:ahLst/>
            <a:cxnLst/>
            <a:rect l="l" t="t" r="r" b="b"/>
            <a:pathLst>
              <a:path w="1149764" h="1145400">
                <a:moveTo>
                  <a:pt x="0" y="0"/>
                </a:moveTo>
                <a:lnTo>
                  <a:pt x="1149764" y="0"/>
                </a:lnTo>
                <a:lnTo>
                  <a:pt x="1149764" y="1145400"/>
                </a:lnTo>
                <a:lnTo>
                  <a:pt x="0" y="114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07280" y="6232389"/>
            <a:ext cx="4890945" cy="4895609"/>
          </a:xfrm>
          <a:custGeom>
            <a:avLst/>
            <a:gdLst/>
            <a:ahLst/>
            <a:cxnLst/>
            <a:rect l="l" t="t" r="r" b="b"/>
            <a:pathLst>
              <a:path w="4890945" h="4895609">
                <a:moveTo>
                  <a:pt x="0" y="0"/>
                </a:moveTo>
                <a:lnTo>
                  <a:pt x="4890945" y="0"/>
                </a:lnTo>
                <a:lnTo>
                  <a:pt x="4890945" y="4895609"/>
                </a:lnTo>
                <a:lnTo>
                  <a:pt x="0" y="48956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578061" y="6292832"/>
            <a:ext cx="4830560" cy="4835166"/>
          </a:xfrm>
          <a:custGeom>
            <a:avLst/>
            <a:gdLst/>
            <a:ahLst/>
            <a:cxnLst/>
            <a:rect l="l" t="t" r="r" b="b"/>
            <a:pathLst>
              <a:path w="4830560" h="4835166">
                <a:moveTo>
                  <a:pt x="0" y="0"/>
                </a:moveTo>
                <a:lnTo>
                  <a:pt x="4830560" y="0"/>
                </a:lnTo>
                <a:lnTo>
                  <a:pt x="4830560" y="4835166"/>
                </a:lnTo>
                <a:lnTo>
                  <a:pt x="0" y="483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43875" y="2023798"/>
            <a:ext cx="5143535" cy="4020492"/>
          </a:xfrm>
          <a:custGeom>
            <a:avLst/>
            <a:gdLst/>
            <a:ahLst/>
            <a:cxnLst/>
            <a:rect l="l" t="t" r="r" b="b"/>
            <a:pathLst>
              <a:path w="5143535" h="4020492">
                <a:moveTo>
                  <a:pt x="0" y="0"/>
                </a:moveTo>
                <a:lnTo>
                  <a:pt x="5143535" y="0"/>
                </a:lnTo>
                <a:lnTo>
                  <a:pt x="5143535" y="4020492"/>
                </a:lnTo>
                <a:lnTo>
                  <a:pt x="0" y="40204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025" t="-56709" r="-133607" b="-315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43875" y="789977"/>
            <a:ext cx="15199950" cy="85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b="1" dirty="0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Comparison: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00760" y="6520240"/>
            <a:ext cx="3903984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 dirty="0">
                <a:solidFill>
                  <a:srgbClr val="2ED3D6"/>
                </a:solidFill>
                <a:latin typeface="Saira Bold"/>
                <a:ea typeface="Saira Bold"/>
                <a:cs typeface="Saira Bold"/>
                <a:sym typeface="Saira Bold"/>
              </a:rPr>
              <a:t>1</a:t>
            </a:r>
            <a:r>
              <a:rPr lang="en-US" sz="3600" b="1" baseline="30000" dirty="0">
                <a:solidFill>
                  <a:srgbClr val="2ED3D6"/>
                </a:solidFill>
                <a:latin typeface="Saira Bold"/>
                <a:ea typeface="Saira Bold"/>
                <a:cs typeface="Saira Bold"/>
                <a:sym typeface="Saira Bold"/>
              </a:rPr>
              <a:t>st</a:t>
            </a:r>
            <a:r>
              <a:rPr lang="en-US" sz="3600" b="1" dirty="0">
                <a:solidFill>
                  <a:srgbClr val="2ED3D6"/>
                </a:solidFill>
                <a:latin typeface="Saira Bold"/>
                <a:ea typeface="Saira Bold"/>
                <a:cs typeface="Saira Bold"/>
                <a:sym typeface="Saira Bold"/>
              </a:rPr>
              <a:t> Retina model: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27430" y="7169545"/>
            <a:ext cx="4576424" cy="295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True Positives:  1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False Positives: 0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True Negatives:  2050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False Negatives: 617</a:t>
            </a:r>
          </a:p>
          <a:p>
            <a:pPr algn="ctr">
              <a:lnSpc>
                <a:spcPts val="3840"/>
              </a:lnSpc>
            </a:pPr>
            <a:endParaRPr lang="en-US" sz="32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12037" y="6575222"/>
            <a:ext cx="606022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 dirty="0">
                <a:solidFill>
                  <a:srgbClr val="2ED3D6"/>
                </a:solidFill>
                <a:latin typeface="Saira Bold"/>
                <a:ea typeface="Saira Bold"/>
                <a:cs typeface="Saira Bold"/>
                <a:sym typeface="Saira Bold"/>
              </a:rPr>
              <a:t>2</a:t>
            </a:r>
            <a:r>
              <a:rPr lang="en-US" sz="3600" b="1" baseline="30000" dirty="0">
                <a:solidFill>
                  <a:srgbClr val="2ED3D6"/>
                </a:solidFill>
                <a:latin typeface="Saira Bold"/>
                <a:ea typeface="Saira Bold"/>
                <a:cs typeface="Saira Bold"/>
                <a:sym typeface="Saira Bold"/>
              </a:rPr>
              <a:t>nd</a:t>
            </a:r>
            <a:r>
              <a:rPr lang="en-US" sz="3600" b="1" dirty="0">
                <a:solidFill>
                  <a:srgbClr val="2ED3D6"/>
                </a:solidFill>
                <a:latin typeface="Saira Bold"/>
                <a:ea typeface="Saira Bold"/>
                <a:cs typeface="Saira Bold"/>
                <a:sym typeface="Saira Bold"/>
              </a:rPr>
              <a:t> Retina model</a:t>
            </a:r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DD2243-8CE1-E586-376A-5E442B01F3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7" t="28122" r="49823" b="19679"/>
          <a:stretch/>
        </p:blipFill>
        <p:spPr>
          <a:xfrm>
            <a:off x="7421573" y="2089248"/>
            <a:ext cx="5143535" cy="3870459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B5C9C8EB-5EB8-F8CC-82A5-D50C22D65DA9}"/>
              </a:ext>
            </a:extLst>
          </p:cNvPr>
          <p:cNvSpPr txBox="1"/>
          <p:nvPr/>
        </p:nvSpPr>
        <p:spPr>
          <a:xfrm>
            <a:off x="7705129" y="7182931"/>
            <a:ext cx="4576424" cy="3412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True Positives:  752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False Positives: 83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True Negatives:  1097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False Negatives: 474</a:t>
            </a:r>
          </a:p>
          <a:p>
            <a:pPr algn="ctr">
              <a:lnSpc>
                <a:spcPts val="3840"/>
              </a:lnSpc>
            </a:pPr>
            <a:endParaRPr lang="en-US" sz="32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A9CE6E-5958-48F3-CC0B-80A04419AF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7" t="26550" r="50000" b="21852"/>
          <a:stretch/>
        </p:blipFill>
        <p:spPr>
          <a:xfrm>
            <a:off x="12872263" y="2098815"/>
            <a:ext cx="5179798" cy="3870458"/>
          </a:xfrm>
          <a:prstGeom prst="rect">
            <a:avLst/>
          </a:prstGeom>
        </p:spPr>
      </p:pic>
      <p:sp>
        <p:nvSpPr>
          <p:cNvPr id="22" name="Freeform 6">
            <a:extLst>
              <a:ext uri="{FF2B5EF4-FFF2-40B4-BE49-F238E27FC236}">
                <a16:creationId xmlns:a16="http://schemas.microsoft.com/office/drawing/2014/main" id="{0C05C852-66EC-6FC3-EA33-D44DABA14295}"/>
              </a:ext>
            </a:extLst>
          </p:cNvPr>
          <p:cNvSpPr/>
          <p:nvPr/>
        </p:nvSpPr>
        <p:spPr>
          <a:xfrm>
            <a:off x="13146549" y="6198739"/>
            <a:ext cx="4830560" cy="4835166"/>
          </a:xfrm>
          <a:custGeom>
            <a:avLst/>
            <a:gdLst/>
            <a:ahLst/>
            <a:cxnLst/>
            <a:rect l="l" t="t" r="r" b="b"/>
            <a:pathLst>
              <a:path w="4830560" h="4835166">
                <a:moveTo>
                  <a:pt x="0" y="0"/>
                </a:moveTo>
                <a:lnTo>
                  <a:pt x="4830560" y="0"/>
                </a:lnTo>
                <a:lnTo>
                  <a:pt x="4830560" y="4835166"/>
                </a:lnTo>
                <a:lnTo>
                  <a:pt x="0" y="483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DBA7AE96-E256-4AE3-CC30-95D77204A821}"/>
              </a:ext>
            </a:extLst>
          </p:cNvPr>
          <p:cNvSpPr txBox="1"/>
          <p:nvPr/>
        </p:nvSpPr>
        <p:spPr>
          <a:xfrm>
            <a:off x="12367354" y="6519963"/>
            <a:ext cx="6060226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 dirty="0">
                <a:solidFill>
                  <a:srgbClr val="2ED3D6"/>
                </a:solidFill>
                <a:latin typeface="Saira Bold"/>
                <a:ea typeface="Saira Bold"/>
                <a:cs typeface="Saira Bold"/>
                <a:sym typeface="Saira Bold"/>
              </a:rPr>
              <a:t>Fast-RCNN model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F8A9A906-934C-652A-772C-1F0DF330B834}"/>
              </a:ext>
            </a:extLst>
          </p:cNvPr>
          <p:cNvSpPr txBox="1"/>
          <p:nvPr/>
        </p:nvSpPr>
        <p:spPr>
          <a:xfrm>
            <a:off x="13060416" y="7116796"/>
            <a:ext cx="4576424" cy="2437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True Positives:  1163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False Positives: 679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True Negatives:  516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False Negatives: 30</a:t>
            </a:r>
          </a:p>
          <a:p>
            <a:pPr algn="ctr">
              <a:lnSpc>
                <a:spcPts val="3840"/>
              </a:lnSpc>
            </a:pPr>
            <a:endParaRPr lang="en-US" sz="3200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653475" y="7084592"/>
            <a:ext cx="7310550" cy="129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b="1">
                <a:solidFill>
                  <a:srgbClr val="2ED3D6"/>
                </a:solidFill>
                <a:latin typeface="Saira Bold"/>
                <a:ea typeface="Saira Bold"/>
                <a:cs typeface="Saira Bold"/>
                <a:sym typeface="Saira Bold"/>
              </a:rPr>
              <a:t>CREDITS:</a:t>
            </a:r>
            <a:r>
              <a:rPr lang="en-US" sz="24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 This presentation template was created by </a:t>
            </a:r>
            <a:r>
              <a:rPr lang="en-US" sz="2400" b="1" u="sng">
                <a:solidFill>
                  <a:srgbClr val="2ED3D6"/>
                </a:solidFill>
                <a:latin typeface="Saira Bold"/>
                <a:ea typeface="Saira Bold"/>
                <a:cs typeface="Saira Bold"/>
                <a:sym typeface="Saira Bold"/>
                <a:hlinkClick r:id="rId4" tooltip="https://slidesgo.com/"/>
              </a:rPr>
              <a:t>Slidesgo</a:t>
            </a:r>
            <a:r>
              <a:rPr lang="en-US" sz="24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, including icon by </a:t>
            </a:r>
            <a:r>
              <a:rPr lang="en-US" sz="2400" b="1" u="sng">
                <a:solidFill>
                  <a:srgbClr val="2ED3D6"/>
                </a:solidFill>
                <a:latin typeface="Saira Bold"/>
                <a:ea typeface="Saira Bold"/>
                <a:cs typeface="Saira Bold"/>
                <a:sym typeface="Saira Bold"/>
                <a:hlinkClick r:id="rId5" tooltip="https://www.flaticon.com/"/>
              </a:rPr>
              <a:t>Flaticon</a:t>
            </a:r>
            <a:r>
              <a:rPr lang="en-US" sz="24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, and infographics &amp; images from </a:t>
            </a:r>
            <a:r>
              <a:rPr lang="en-US" sz="2400" b="1" u="sng">
                <a:solidFill>
                  <a:srgbClr val="2ED3D6"/>
                </a:solidFill>
                <a:latin typeface="Saira Bold"/>
                <a:ea typeface="Saira Bold"/>
                <a:cs typeface="Saira Bold"/>
                <a:sym typeface="Saira Bold"/>
                <a:hlinkClick r:id="rId6" tooltip="https://www.freepik.com/"/>
              </a:rPr>
              <a:t>Freepik</a:t>
            </a:r>
          </a:p>
        </p:txBody>
      </p:sp>
      <p:sp>
        <p:nvSpPr>
          <p:cNvPr id="4" name="Freeform 4"/>
          <p:cNvSpPr/>
          <p:nvPr/>
        </p:nvSpPr>
        <p:spPr>
          <a:xfrm>
            <a:off x="9216098" y="1509142"/>
            <a:ext cx="2336832" cy="2328000"/>
          </a:xfrm>
          <a:custGeom>
            <a:avLst/>
            <a:gdLst/>
            <a:ahLst/>
            <a:cxnLst/>
            <a:rect l="l" t="t" r="r" b="b"/>
            <a:pathLst>
              <a:path w="2336832" h="2328000">
                <a:moveTo>
                  <a:pt x="0" y="0"/>
                </a:moveTo>
                <a:lnTo>
                  <a:pt x="2336832" y="0"/>
                </a:lnTo>
                <a:lnTo>
                  <a:pt x="2336832" y="2328000"/>
                </a:lnTo>
                <a:lnTo>
                  <a:pt x="0" y="2328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799424" y="5170198"/>
            <a:ext cx="1585850" cy="1579850"/>
          </a:xfrm>
          <a:custGeom>
            <a:avLst/>
            <a:gdLst/>
            <a:ahLst/>
            <a:cxnLst/>
            <a:rect l="l" t="t" r="r" b="b"/>
            <a:pathLst>
              <a:path w="1585850" h="1579850">
                <a:moveTo>
                  <a:pt x="0" y="0"/>
                </a:moveTo>
                <a:lnTo>
                  <a:pt x="1585850" y="0"/>
                </a:lnTo>
                <a:lnTo>
                  <a:pt x="1585850" y="1579850"/>
                </a:lnTo>
                <a:lnTo>
                  <a:pt x="0" y="1579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74850" y="2042026"/>
            <a:ext cx="8603550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Thank you for listening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4850" y="5008455"/>
            <a:ext cx="786915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2ED3D6"/>
                </a:solidFill>
                <a:latin typeface="Saira Bold"/>
                <a:ea typeface="Saira Bold"/>
                <a:cs typeface="Saira Bold"/>
                <a:sym typeface="Saira Bold"/>
              </a:rPr>
              <a:t>Do you have any questions?</a:t>
            </a:r>
          </a:p>
          <a:p>
            <a:pPr algn="l">
              <a:lnSpc>
                <a:spcPts val="3840"/>
              </a:lnSpc>
            </a:pPr>
            <a:endParaRPr lang="en-US" sz="3200" b="1">
              <a:solidFill>
                <a:srgbClr val="2ED3D6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43875" y="789977"/>
            <a:ext cx="15199950" cy="96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b="1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Table of Contents</a:t>
            </a:r>
          </a:p>
          <a:p>
            <a:pPr algn="l">
              <a:lnSpc>
                <a:spcPts val="6719"/>
              </a:lnSpc>
            </a:pPr>
            <a:endParaRPr lang="en-US" sz="5599" b="1">
              <a:solidFill>
                <a:srgbClr val="FFFFFF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860525" y="2595200"/>
            <a:ext cx="55009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2ED3D6"/>
                </a:solidFill>
                <a:latin typeface="Saira Bold"/>
                <a:ea typeface="Saira Bold"/>
                <a:cs typeface="Saira Bold"/>
                <a:sym typeface="Saira Bold"/>
              </a:rPr>
              <a:t>Project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60523" y="3251952"/>
            <a:ext cx="5500950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Project Goal</a:t>
            </a:r>
          </a:p>
          <a:p>
            <a:pPr marL="690880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60525" y="4723528"/>
            <a:ext cx="55009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2ED3D6"/>
                </a:solidFill>
                <a:latin typeface="Saira Bold"/>
                <a:ea typeface="Saira Bold"/>
                <a:cs typeface="Saira Bold"/>
                <a:sym typeface="Saira Bold"/>
              </a:rPr>
              <a:t>Methodology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60525" y="6852102"/>
            <a:ext cx="55009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2ED3D6"/>
                </a:solidFill>
                <a:latin typeface="Saira Bold"/>
                <a:ea typeface="Saira Bold"/>
                <a:cs typeface="Saira Bold"/>
                <a:sym typeface="Saira Bold"/>
              </a:rPr>
              <a:t>Disscussion and 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60523" y="7508554"/>
            <a:ext cx="5500950" cy="148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Model evaluation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Feedback loop</a:t>
            </a:r>
          </a:p>
          <a:p>
            <a:pPr marL="690880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Next steps.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36559" y="3213115"/>
            <a:ext cx="1097550" cy="51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b="1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99191" y="5330925"/>
            <a:ext cx="1097550" cy="51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b="1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96809" y="7451071"/>
            <a:ext cx="1097550" cy="51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b="1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03</a:t>
            </a:r>
          </a:p>
        </p:txBody>
      </p:sp>
      <p:sp>
        <p:nvSpPr>
          <p:cNvPr id="12" name="AutoShape 12"/>
          <p:cNvSpPr/>
          <p:nvPr/>
        </p:nvSpPr>
        <p:spPr>
          <a:xfrm rot="8697477">
            <a:off x="6956370" y="3884065"/>
            <a:ext cx="154812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rot="100638">
            <a:off x="7066721" y="5577375"/>
            <a:ext cx="130165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rot="2090397">
            <a:off x="6793767" y="7273365"/>
            <a:ext cx="1546511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162150" y="3697414"/>
            <a:ext cx="3793350" cy="3778970"/>
          </a:xfrm>
          <a:custGeom>
            <a:avLst/>
            <a:gdLst/>
            <a:ahLst/>
            <a:cxnLst/>
            <a:rect l="l" t="t" r="r" b="b"/>
            <a:pathLst>
              <a:path w="3793350" h="3778970">
                <a:moveTo>
                  <a:pt x="0" y="0"/>
                </a:moveTo>
                <a:lnTo>
                  <a:pt x="3793350" y="0"/>
                </a:lnTo>
                <a:lnTo>
                  <a:pt x="3793350" y="3778970"/>
                </a:lnTo>
                <a:lnTo>
                  <a:pt x="0" y="3778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3162010" y="3697324"/>
            <a:ext cx="3790590" cy="3794202"/>
          </a:xfrm>
          <a:custGeom>
            <a:avLst/>
            <a:gdLst/>
            <a:ahLst/>
            <a:cxnLst/>
            <a:rect l="l" t="t" r="r" b="b"/>
            <a:pathLst>
              <a:path w="3790590" h="3794202">
                <a:moveTo>
                  <a:pt x="0" y="0"/>
                </a:moveTo>
                <a:lnTo>
                  <a:pt x="3790590" y="0"/>
                </a:lnTo>
                <a:lnTo>
                  <a:pt x="3790590" y="3794202"/>
                </a:lnTo>
                <a:lnTo>
                  <a:pt x="0" y="37942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9860525" y="5380753"/>
            <a:ext cx="444184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Data preprocessing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Model architecture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43875" y="789977"/>
            <a:ext cx="15199950" cy="96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b="1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About the Disease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33981" y="4815374"/>
            <a:ext cx="42757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2ED3D6"/>
                </a:solidFill>
                <a:latin typeface="Saira Bold"/>
                <a:ea typeface="Saira Bold"/>
                <a:cs typeface="Saira Bold"/>
                <a:sym typeface="Saira Bold"/>
              </a:rPr>
              <a:t>Challenges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33981" y="5457964"/>
            <a:ext cx="4275750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 algn="r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Risk of delayed or missed diagnosis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33981" y="2397500"/>
            <a:ext cx="42757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20"/>
              </a:lnSpc>
            </a:pPr>
            <a:r>
              <a:rPr lang="en-US" sz="3600" b="1">
                <a:solidFill>
                  <a:srgbClr val="2ED3D6"/>
                </a:solidFill>
                <a:latin typeface="Saira Bold"/>
                <a:ea typeface="Saira Bold"/>
                <a:cs typeface="Saira Bold"/>
                <a:sym typeface="Saira Bold"/>
              </a:rPr>
              <a:t>Global impact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33981" y="3040060"/>
            <a:ext cx="6184922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 algn="just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one of the leading cause of death for children under 5</a:t>
            </a:r>
          </a:p>
        </p:txBody>
      </p:sp>
      <p:sp>
        <p:nvSpPr>
          <p:cNvPr id="8" name="AutoShape 8"/>
          <p:cNvSpPr/>
          <p:nvPr/>
        </p:nvSpPr>
        <p:spPr>
          <a:xfrm rot="54022">
            <a:off x="6906262" y="5742875"/>
            <a:ext cx="242459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H="1" flipV="1">
            <a:off x="7896768" y="4013715"/>
            <a:ext cx="2424380" cy="1121139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325146" y="3483808"/>
            <a:ext cx="4799864" cy="4537312"/>
          </a:xfrm>
          <a:custGeom>
            <a:avLst/>
            <a:gdLst/>
            <a:ahLst/>
            <a:cxnLst/>
            <a:rect l="l" t="t" r="r" b="b"/>
            <a:pathLst>
              <a:path w="4799864" h="4537312">
                <a:moveTo>
                  <a:pt x="0" y="0"/>
                </a:moveTo>
                <a:lnTo>
                  <a:pt x="4799864" y="0"/>
                </a:lnTo>
                <a:lnTo>
                  <a:pt x="4799864" y="4537312"/>
                </a:lnTo>
                <a:lnTo>
                  <a:pt x="0" y="453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537284" y="2771396"/>
            <a:ext cx="6376510" cy="5961532"/>
          </a:xfrm>
          <a:custGeom>
            <a:avLst/>
            <a:gdLst/>
            <a:ahLst/>
            <a:cxnLst/>
            <a:rect l="l" t="t" r="r" b="b"/>
            <a:pathLst>
              <a:path w="6376510" h="5961532">
                <a:moveTo>
                  <a:pt x="0" y="0"/>
                </a:moveTo>
                <a:lnTo>
                  <a:pt x="6376510" y="0"/>
                </a:lnTo>
                <a:lnTo>
                  <a:pt x="6376510" y="5961532"/>
                </a:lnTo>
                <a:lnTo>
                  <a:pt x="0" y="5961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43875" y="789977"/>
            <a:ext cx="15199950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b="1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Dataset:RSNA Pneumonia Detection Challenge</a:t>
            </a:r>
          </a:p>
        </p:txBody>
      </p:sp>
      <p:sp>
        <p:nvSpPr>
          <p:cNvPr id="4" name="Freeform 4"/>
          <p:cNvSpPr/>
          <p:nvPr/>
        </p:nvSpPr>
        <p:spPr>
          <a:xfrm>
            <a:off x="8358290" y="3402776"/>
            <a:ext cx="6636858" cy="4395858"/>
          </a:xfrm>
          <a:custGeom>
            <a:avLst/>
            <a:gdLst/>
            <a:ahLst/>
            <a:cxnLst/>
            <a:rect l="l" t="t" r="r" b="b"/>
            <a:pathLst>
              <a:path w="6636858" h="4395858">
                <a:moveTo>
                  <a:pt x="0" y="0"/>
                </a:moveTo>
                <a:lnTo>
                  <a:pt x="6636858" y="0"/>
                </a:lnTo>
                <a:lnTo>
                  <a:pt x="6636858" y="4395858"/>
                </a:lnTo>
                <a:lnTo>
                  <a:pt x="0" y="4395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" b="-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43875" y="2439050"/>
            <a:ext cx="14251936" cy="6957092"/>
          </a:xfrm>
          <a:custGeom>
            <a:avLst/>
            <a:gdLst/>
            <a:ahLst/>
            <a:cxnLst/>
            <a:rect l="l" t="t" r="r" b="b"/>
            <a:pathLst>
              <a:path w="14251936" h="6957092">
                <a:moveTo>
                  <a:pt x="0" y="0"/>
                </a:moveTo>
                <a:lnTo>
                  <a:pt x="14251936" y="0"/>
                </a:lnTo>
                <a:lnTo>
                  <a:pt x="14251936" y="6957092"/>
                </a:lnTo>
                <a:lnTo>
                  <a:pt x="0" y="6957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018032" y="4521551"/>
            <a:ext cx="5510676" cy="3253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6679" lvl="1" indent="-328339" algn="l">
              <a:lnSpc>
                <a:spcPts val="3649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Consists  of approximatly 30,000 images in DICOM format.</a:t>
            </a:r>
          </a:p>
          <a:p>
            <a:pPr algn="l">
              <a:lnSpc>
                <a:spcPts val="3649"/>
              </a:lnSpc>
            </a:pPr>
            <a:endParaRPr lang="en-US" sz="3041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marL="656679" lvl="1" indent="-328339" algn="l">
              <a:lnSpc>
                <a:spcPts val="3649"/>
              </a:lnSpc>
              <a:buFont typeface="Arial"/>
              <a:buChar char="•"/>
            </a:pPr>
            <a:r>
              <a:rPr lang="en-US" sz="304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2 csv files containing patient_ids,bounding boxes and targets/labels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426900" y="400498"/>
            <a:ext cx="2383804" cy="2374800"/>
          </a:xfrm>
          <a:custGeom>
            <a:avLst/>
            <a:gdLst/>
            <a:ahLst/>
            <a:cxnLst/>
            <a:rect l="l" t="t" r="r" b="b"/>
            <a:pathLst>
              <a:path w="2383804" h="2374800">
                <a:moveTo>
                  <a:pt x="0" y="0"/>
                </a:moveTo>
                <a:lnTo>
                  <a:pt x="2383804" y="0"/>
                </a:lnTo>
                <a:lnTo>
                  <a:pt x="2383804" y="2374800"/>
                </a:lnTo>
                <a:lnTo>
                  <a:pt x="0" y="237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420826" y="7554550"/>
            <a:ext cx="1445950" cy="1440500"/>
          </a:xfrm>
          <a:custGeom>
            <a:avLst/>
            <a:gdLst/>
            <a:ahLst/>
            <a:cxnLst/>
            <a:rect l="l" t="t" r="r" b="b"/>
            <a:pathLst>
              <a:path w="1445950" h="1440500">
                <a:moveTo>
                  <a:pt x="0" y="0"/>
                </a:moveTo>
                <a:lnTo>
                  <a:pt x="1445950" y="0"/>
                </a:lnTo>
                <a:lnTo>
                  <a:pt x="1445950" y="1440500"/>
                </a:lnTo>
                <a:lnTo>
                  <a:pt x="0" y="1440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681300" y="484300"/>
            <a:ext cx="1142206" cy="1137900"/>
          </a:xfrm>
          <a:custGeom>
            <a:avLst/>
            <a:gdLst/>
            <a:ahLst/>
            <a:cxnLst/>
            <a:rect l="l" t="t" r="r" b="b"/>
            <a:pathLst>
              <a:path w="1142206" h="1137900">
                <a:moveTo>
                  <a:pt x="0" y="0"/>
                </a:moveTo>
                <a:lnTo>
                  <a:pt x="1142206" y="0"/>
                </a:lnTo>
                <a:lnTo>
                  <a:pt x="1142206" y="1137900"/>
                </a:lnTo>
                <a:lnTo>
                  <a:pt x="0" y="1137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61227" y="2894673"/>
            <a:ext cx="15836317" cy="4977473"/>
          </a:xfrm>
          <a:custGeom>
            <a:avLst/>
            <a:gdLst/>
            <a:ahLst/>
            <a:cxnLst/>
            <a:rect l="l" t="t" r="r" b="b"/>
            <a:pathLst>
              <a:path w="15836317" h="4977473">
                <a:moveTo>
                  <a:pt x="0" y="0"/>
                </a:moveTo>
                <a:lnTo>
                  <a:pt x="15836317" y="0"/>
                </a:lnTo>
                <a:lnTo>
                  <a:pt x="15836317" y="4977473"/>
                </a:lnTo>
                <a:lnTo>
                  <a:pt x="0" y="4977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442882" y="3325902"/>
            <a:ext cx="5962543" cy="4016608"/>
          </a:xfrm>
          <a:custGeom>
            <a:avLst/>
            <a:gdLst/>
            <a:ahLst/>
            <a:cxnLst/>
            <a:rect l="l" t="t" r="r" b="b"/>
            <a:pathLst>
              <a:path w="5962543" h="4016608">
                <a:moveTo>
                  <a:pt x="0" y="0"/>
                </a:moveTo>
                <a:lnTo>
                  <a:pt x="5962542" y="0"/>
                </a:lnTo>
                <a:lnTo>
                  <a:pt x="5962542" y="4016608"/>
                </a:lnTo>
                <a:lnTo>
                  <a:pt x="0" y="40166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832" t="-65534" r="-128854" b="-437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278495" y="4020411"/>
            <a:ext cx="5693114" cy="2627591"/>
          </a:xfrm>
          <a:custGeom>
            <a:avLst/>
            <a:gdLst/>
            <a:ahLst/>
            <a:cxnLst/>
            <a:rect l="l" t="t" r="r" b="b"/>
            <a:pathLst>
              <a:path w="5693114" h="2627591">
                <a:moveTo>
                  <a:pt x="0" y="0"/>
                </a:moveTo>
                <a:lnTo>
                  <a:pt x="5693114" y="0"/>
                </a:lnTo>
                <a:lnTo>
                  <a:pt x="5693114" y="2627591"/>
                </a:lnTo>
                <a:lnTo>
                  <a:pt x="0" y="26275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1373" t="-133900" r="-175878" b="-1405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051918" y="1096725"/>
            <a:ext cx="569311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CSV files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426900" y="400498"/>
            <a:ext cx="2383804" cy="2374800"/>
          </a:xfrm>
          <a:custGeom>
            <a:avLst/>
            <a:gdLst/>
            <a:ahLst/>
            <a:cxnLst/>
            <a:rect l="l" t="t" r="r" b="b"/>
            <a:pathLst>
              <a:path w="2383804" h="2374800">
                <a:moveTo>
                  <a:pt x="0" y="0"/>
                </a:moveTo>
                <a:lnTo>
                  <a:pt x="2383804" y="0"/>
                </a:lnTo>
                <a:lnTo>
                  <a:pt x="2383804" y="2374800"/>
                </a:lnTo>
                <a:lnTo>
                  <a:pt x="0" y="237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420826" y="7554550"/>
            <a:ext cx="1445950" cy="1440500"/>
          </a:xfrm>
          <a:custGeom>
            <a:avLst/>
            <a:gdLst/>
            <a:ahLst/>
            <a:cxnLst/>
            <a:rect l="l" t="t" r="r" b="b"/>
            <a:pathLst>
              <a:path w="1445950" h="1440500">
                <a:moveTo>
                  <a:pt x="0" y="0"/>
                </a:moveTo>
                <a:lnTo>
                  <a:pt x="1445950" y="0"/>
                </a:lnTo>
                <a:lnTo>
                  <a:pt x="1445950" y="1440500"/>
                </a:lnTo>
                <a:lnTo>
                  <a:pt x="0" y="1440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681300" y="484300"/>
            <a:ext cx="1142206" cy="1137900"/>
          </a:xfrm>
          <a:custGeom>
            <a:avLst/>
            <a:gdLst/>
            <a:ahLst/>
            <a:cxnLst/>
            <a:rect l="l" t="t" r="r" b="b"/>
            <a:pathLst>
              <a:path w="1142206" h="1137900">
                <a:moveTo>
                  <a:pt x="0" y="0"/>
                </a:moveTo>
                <a:lnTo>
                  <a:pt x="1142206" y="0"/>
                </a:lnTo>
                <a:lnTo>
                  <a:pt x="1142206" y="1137900"/>
                </a:lnTo>
                <a:lnTo>
                  <a:pt x="0" y="1137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61227" y="2894673"/>
            <a:ext cx="15836317" cy="4977473"/>
          </a:xfrm>
          <a:custGeom>
            <a:avLst/>
            <a:gdLst/>
            <a:ahLst/>
            <a:cxnLst/>
            <a:rect l="l" t="t" r="r" b="b"/>
            <a:pathLst>
              <a:path w="15836317" h="4977473">
                <a:moveTo>
                  <a:pt x="0" y="0"/>
                </a:moveTo>
                <a:lnTo>
                  <a:pt x="15836317" y="0"/>
                </a:lnTo>
                <a:lnTo>
                  <a:pt x="15836317" y="4977473"/>
                </a:lnTo>
                <a:lnTo>
                  <a:pt x="0" y="4977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381897" y="3274887"/>
            <a:ext cx="4283196" cy="4217046"/>
          </a:xfrm>
          <a:custGeom>
            <a:avLst/>
            <a:gdLst/>
            <a:ahLst/>
            <a:cxnLst/>
            <a:rect l="l" t="t" r="r" b="b"/>
            <a:pathLst>
              <a:path w="4283196" h="4217046">
                <a:moveTo>
                  <a:pt x="0" y="0"/>
                </a:moveTo>
                <a:lnTo>
                  <a:pt x="4283195" y="0"/>
                </a:lnTo>
                <a:lnTo>
                  <a:pt x="4283195" y="4217045"/>
                </a:lnTo>
                <a:lnTo>
                  <a:pt x="0" y="42170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5872" y="3008804"/>
            <a:ext cx="4524832" cy="4483128"/>
          </a:xfrm>
          <a:custGeom>
            <a:avLst/>
            <a:gdLst/>
            <a:ahLst/>
            <a:cxnLst/>
            <a:rect l="l" t="t" r="r" b="b"/>
            <a:pathLst>
              <a:path w="4524832" h="4483128">
                <a:moveTo>
                  <a:pt x="0" y="0"/>
                </a:moveTo>
                <a:lnTo>
                  <a:pt x="4524832" y="0"/>
                </a:lnTo>
                <a:lnTo>
                  <a:pt x="4524832" y="4483128"/>
                </a:lnTo>
                <a:lnTo>
                  <a:pt x="0" y="44831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0036" t="-36051" r="-146065" b="-207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051918" y="1096725"/>
            <a:ext cx="731029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images and bboxes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639992" y="3047966"/>
            <a:ext cx="7047740" cy="5365224"/>
          </a:xfrm>
          <a:custGeom>
            <a:avLst/>
            <a:gdLst/>
            <a:ahLst/>
            <a:cxnLst/>
            <a:rect l="l" t="t" r="r" b="b"/>
            <a:pathLst>
              <a:path w="7047740" h="5365224">
                <a:moveTo>
                  <a:pt x="0" y="0"/>
                </a:moveTo>
                <a:lnTo>
                  <a:pt x="7047740" y="0"/>
                </a:lnTo>
                <a:lnTo>
                  <a:pt x="7047740" y="5365224"/>
                </a:lnTo>
                <a:lnTo>
                  <a:pt x="0" y="5365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1541555" y="7232069"/>
            <a:ext cx="1244664" cy="531000"/>
            <a:chOff x="0" y="0"/>
            <a:chExt cx="1659552" cy="708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9509" cy="708025"/>
            </a:xfrm>
            <a:custGeom>
              <a:avLst/>
              <a:gdLst/>
              <a:ahLst/>
              <a:cxnLst/>
              <a:rect l="l" t="t" r="r" b="b"/>
              <a:pathLst>
                <a:path w="1659509" h="708025">
                  <a:moveTo>
                    <a:pt x="0" y="0"/>
                  </a:moveTo>
                  <a:lnTo>
                    <a:pt x="1659509" y="0"/>
                  </a:lnTo>
                  <a:lnTo>
                    <a:pt x="1659509" y="708025"/>
                  </a:lnTo>
                  <a:lnTo>
                    <a:pt x="0" y="708025"/>
                  </a:lnTo>
                  <a:close/>
                </a:path>
              </a:pathLst>
            </a:custGeom>
            <a:gradFill rotWithShape="1">
              <a:gsLst>
                <a:gs pos="0">
                  <a:srgbClr val="00FFFF">
                    <a:alpha val="69019"/>
                  </a:srgbClr>
                </a:gs>
                <a:gs pos="100000">
                  <a:srgbClr val="0000FF">
                    <a:alpha val="69019"/>
                  </a:srgbClr>
                </a:gs>
              </a:gsLst>
              <a:lin ang="1218627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9715629" y="3807690"/>
            <a:ext cx="4760648" cy="3126003"/>
          </a:xfrm>
          <a:custGeom>
            <a:avLst/>
            <a:gdLst/>
            <a:ahLst/>
            <a:cxnLst/>
            <a:rect l="l" t="t" r="r" b="b"/>
            <a:pathLst>
              <a:path w="4760648" h="3126003">
                <a:moveTo>
                  <a:pt x="0" y="0"/>
                </a:moveTo>
                <a:lnTo>
                  <a:pt x="4760648" y="0"/>
                </a:lnTo>
                <a:lnTo>
                  <a:pt x="4760648" y="3126003"/>
                </a:lnTo>
                <a:lnTo>
                  <a:pt x="0" y="3126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282" t="-51122" r="-97503" b="-371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43875" y="789977"/>
            <a:ext cx="1519995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b="1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Data preprocessing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7989" y="2306278"/>
            <a:ext cx="8222003" cy="741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Loaded DICOM images using </a:t>
            </a:r>
            <a:r>
              <a:rPr lang="en-US" sz="2799" dirty="0" err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pydicom</a:t>
            </a:r>
            <a:r>
              <a:rPr lang="en-US" sz="2799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.</a:t>
            </a:r>
          </a:p>
          <a:p>
            <a:pPr algn="l">
              <a:lnSpc>
                <a:spcPts val="3359"/>
              </a:lnSpc>
            </a:pPr>
            <a:endParaRPr lang="en-US" sz="2799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Resized images.</a:t>
            </a:r>
          </a:p>
          <a:p>
            <a:pPr algn="l">
              <a:lnSpc>
                <a:spcPts val="3359"/>
              </a:lnSpc>
            </a:pPr>
            <a:endParaRPr lang="en-US" sz="2799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dirty="0" err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Coverted</a:t>
            </a:r>
            <a:r>
              <a:rPr lang="en-US" sz="2799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 bounding boxes to x1,y1,x2,y2 format.</a:t>
            </a:r>
          </a:p>
          <a:p>
            <a:pPr algn="l">
              <a:lnSpc>
                <a:spcPts val="3359"/>
              </a:lnSpc>
            </a:pPr>
            <a:endParaRPr lang="en-US" sz="2799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Transformed targets to binary labels. </a:t>
            </a:r>
          </a:p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       1 ⟶ pneumonia </a:t>
            </a:r>
          </a:p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       0 ⟶ no pneumonia</a:t>
            </a:r>
          </a:p>
          <a:p>
            <a:pPr algn="l">
              <a:lnSpc>
                <a:spcPts val="3359"/>
              </a:lnSpc>
            </a:pPr>
            <a:endParaRPr lang="en-US" sz="2799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Stored processed data into arrays.</a:t>
            </a:r>
          </a:p>
          <a:p>
            <a:pPr algn="l">
              <a:lnSpc>
                <a:spcPts val="3359"/>
              </a:lnSpc>
            </a:pPr>
            <a:endParaRPr lang="en-US" sz="2799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Created a </a:t>
            </a:r>
            <a:r>
              <a:rPr lang="en-US" sz="2799" dirty="0" err="1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MedicalDataset</a:t>
            </a:r>
            <a:r>
              <a:rPr lang="en-US" sz="2799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 to covert data into tensors.</a:t>
            </a:r>
          </a:p>
          <a:p>
            <a:pPr algn="l">
              <a:lnSpc>
                <a:spcPts val="3359"/>
              </a:lnSpc>
            </a:pPr>
            <a:endParaRPr lang="en-US" sz="2799" dirty="0">
              <a:solidFill>
                <a:srgbClr val="FFFFFF"/>
              </a:solidFill>
              <a:latin typeface="Saira"/>
              <a:ea typeface="Saira"/>
              <a:cs typeface="Saira"/>
              <a:sym typeface="Saira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Split the data into 80/20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812200" y="907798"/>
            <a:ext cx="1883926" cy="1876800"/>
          </a:xfrm>
          <a:custGeom>
            <a:avLst/>
            <a:gdLst/>
            <a:ahLst/>
            <a:cxnLst/>
            <a:rect l="l" t="t" r="r" b="b"/>
            <a:pathLst>
              <a:path w="1883926" h="1876800">
                <a:moveTo>
                  <a:pt x="0" y="0"/>
                </a:moveTo>
                <a:lnTo>
                  <a:pt x="1883926" y="0"/>
                </a:lnTo>
                <a:lnTo>
                  <a:pt x="1883926" y="1876800"/>
                </a:lnTo>
                <a:lnTo>
                  <a:pt x="0" y="1876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52450" y="5416292"/>
            <a:ext cx="1138318" cy="1134000"/>
          </a:xfrm>
          <a:custGeom>
            <a:avLst/>
            <a:gdLst/>
            <a:ahLst/>
            <a:cxnLst/>
            <a:rect l="l" t="t" r="r" b="b"/>
            <a:pathLst>
              <a:path w="1138318" h="1134000">
                <a:moveTo>
                  <a:pt x="0" y="0"/>
                </a:moveTo>
                <a:lnTo>
                  <a:pt x="1138318" y="0"/>
                </a:lnTo>
                <a:lnTo>
                  <a:pt x="1138318" y="1134000"/>
                </a:lnTo>
                <a:lnTo>
                  <a:pt x="0" y="113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90768" y="2224930"/>
            <a:ext cx="678495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1" dirty="0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Model architecture: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90768" y="3187065"/>
            <a:ext cx="6784950" cy="195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One-stage object detector</a:t>
            </a: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2ED3D6"/>
              </a:solidFill>
              <a:latin typeface="Saira"/>
              <a:ea typeface="Saira"/>
              <a:cs typeface="Saira"/>
              <a:sym typeface="Saira"/>
            </a:endParaRPr>
          </a:p>
          <a:p>
            <a:pPr marL="690880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Uses feature pyramid network (FPN) and focal loss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53490" y="2224930"/>
            <a:ext cx="678495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1" dirty="0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Training details: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65804" y="2801102"/>
            <a:ext cx="7294440" cy="3899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dirty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Used </a:t>
            </a:r>
            <a:r>
              <a:rPr lang="en-US" sz="3199" dirty="0" err="1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adamW</a:t>
            </a:r>
            <a:r>
              <a:rPr lang="en-US" sz="3199" dirty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 optimizer and </a:t>
            </a:r>
            <a:r>
              <a:rPr lang="en-US" sz="3199" dirty="0" err="1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lr_scheduler</a:t>
            </a:r>
            <a:r>
              <a:rPr lang="en-US" sz="3199" dirty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.</a:t>
            </a:r>
          </a:p>
          <a:p>
            <a:pPr marL="345440" lvl="1" algn="l">
              <a:lnSpc>
                <a:spcPts val="3839"/>
              </a:lnSpc>
            </a:pPr>
            <a:endParaRPr lang="en-US" sz="3199" dirty="0">
              <a:solidFill>
                <a:srgbClr val="2ED3D6"/>
              </a:solidFill>
              <a:latin typeface="Saira"/>
              <a:ea typeface="Saira"/>
              <a:cs typeface="Saira"/>
              <a:sym typeface="Saira"/>
            </a:endParaRPr>
          </a:p>
          <a:p>
            <a:pPr marL="690879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dirty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Trained the model for 10 epochs</a:t>
            </a:r>
          </a:p>
          <a:p>
            <a:pPr algn="l">
              <a:lnSpc>
                <a:spcPts val="3839"/>
              </a:lnSpc>
            </a:pPr>
            <a:endParaRPr lang="en-US" sz="3199" dirty="0">
              <a:solidFill>
                <a:srgbClr val="2ED3D6"/>
              </a:solidFill>
              <a:latin typeface="Saira"/>
              <a:ea typeface="Saira"/>
              <a:cs typeface="Saira"/>
              <a:sym typeface="Saira"/>
            </a:endParaRPr>
          </a:p>
          <a:p>
            <a:pPr marL="690879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dirty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Total training time: </a:t>
            </a:r>
          </a:p>
          <a:p>
            <a:pPr marL="690879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dirty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First Run:10 hours on GPU T4</a:t>
            </a:r>
          </a:p>
          <a:p>
            <a:pPr marL="690879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dirty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Final Run: 2.5 hours on GPU P100</a:t>
            </a:r>
          </a:p>
        </p:txBody>
      </p:sp>
      <p:sp>
        <p:nvSpPr>
          <p:cNvPr id="9" name="Freeform 9"/>
          <p:cNvSpPr/>
          <p:nvPr/>
        </p:nvSpPr>
        <p:spPr>
          <a:xfrm>
            <a:off x="2503824" y="2032278"/>
            <a:ext cx="6871894" cy="5437371"/>
          </a:xfrm>
          <a:custGeom>
            <a:avLst/>
            <a:gdLst/>
            <a:ahLst/>
            <a:cxnLst/>
            <a:rect l="l" t="t" r="r" b="b"/>
            <a:pathLst>
              <a:path w="6871894" h="5437371">
                <a:moveTo>
                  <a:pt x="0" y="0"/>
                </a:moveTo>
                <a:lnTo>
                  <a:pt x="6871894" y="0"/>
                </a:lnTo>
                <a:lnTo>
                  <a:pt x="6871894" y="5437372"/>
                </a:lnTo>
                <a:lnTo>
                  <a:pt x="0" y="54373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543875" y="789977"/>
            <a:ext cx="1519995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b="1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 Retinanet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177077" y="2032278"/>
            <a:ext cx="6871894" cy="5437371"/>
          </a:xfrm>
          <a:custGeom>
            <a:avLst/>
            <a:gdLst/>
            <a:ahLst/>
            <a:cxnLst/>
            <a:rect l="l" t="t" r="r" b="b"/>
            <a:pathLst>
              <a:path w="6871894" h="5437371">
                <a:moveTo>
                  <a:pt x="0" y="0"/>
                </a:moveTo>
                <a:lnTo>
                  <a:pt x="6871895" y="0"/>
                </a:lnTo>
                <a:lnTo>
                  <a:pt x="6871895" y="5437372"/>
                </a:lnTo>
                <a:lnTo>
                  <a:pt x="0" y="54373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578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18032" y="2692132"/>
            <a:ext cx="13383281" cy="5531279"/>
          </a:xfrm>
          <a:custGeom>
            <a:avLst/>
            <a:gdLst/>
            <a:ahLst/>
            <a:cxnLst/>
            <a:rect l="l" t="t" r="r" b="b"/>
            <a:pathLst>
              <a:path w="13383281" h="5531279">
                <a:moveTo>
                  <a:pt x="0" y="0"/>
                </a:moveTo>
                <a:lnTo>
                  <a:pt x="13383281" y="0"/>
                </a:lnTo>
                <a:lnTo>
                  <a:pt x="13383281" y="5531279"/>
                </a:lnTo>
                <a:lnTo>
                  <a:pt x="0" y="5531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43875" y="789977"/>
            <a:ext cx="15199950" cy="85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b="1" dirty="0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Fast-RCNN: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241A6CB-15ED-F24D-5252-7D20826FC981}"/>
              </a:ext>
            </a:extLst>
          </p:cNvPr>
          <p:cNvSpPr txBox="1"/>
          <p:nvPr/>
        </p:nvSpPr>
        <p:spPr>
          <a:xfrm>
            <a:off x="2018032" y="3009900"/>
            <a:ext cx="678495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1" dirty="0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Model architecture: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4280C85-645A-E97E-A02D-A13BAD32F2F4}"/>
              </a:ext>
            </a:extLst>
          </p:cNvPr>
          <p:cNvSpPr txBox="1"/>
          <p:nvPr/>
        </p:nvSpPr>
        <p:spPr>
          <a:xfrm>
            <a:off x="2381554" y="3894792"/>
            <a:ext cx="6784950" cy="389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Region proposal based object detector.</a:t>
            </a:r>
          </a:p>
          <a:p>
            <a:pPr algn="l">
              <a:lnSpc>
                <a:spcPts val="3840"/>
              </a:lnSpc>
            </a:pPr>
            <a:endParaRPr lang="en-US" sz="3200" dirty="0">
              <a:solidFill>
                <a:srgbClr val="2ED3D6"/>
              </a:solidFill>
              <a:latin typeface="Saira"/>
              <a:ea typeface="Saira"/>
              <a:cs typeface="Saira"/>
              <a:sym typeface="Saira"/>
            </a:endParaRPr>
          </a:p>
          <a:p>
            <a:pPr marL="690880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 dirty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Uses CNN backbone with ROI Pooling (Region Of Interest pooling) ,classification and bounding box regression.</a:t>
            </a:r>
          </a:p>
          <a:p>
            <a:pPr marL="345440" lvl="1" algn="l">
              <a:lnSpc>
                <a:spcPts val="3840"/>
              </a:lnSpc>
            </a:pPr>
            <a:endParaRPr lang="en-US" sz="3200" dirty="0">
              <a:solidFill>
                <a:srgbClr val="2ED3D6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4D6FEE8-F3CE-7392-F5BD-0A827F83A8C2}"/>
              </a:ext>
            </a:extLst>
          </p:cNvPr>
          <p:cNvSpPr txBox="1"/>
          <p:nvPr/>
        </p:nvSpPr>
        <p:spPr>
          <a:xfrm>
            <a:off x="8539530" y="2946203"/>
            <a:ext cx="678495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b="1" dirty="0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Training details: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C8F8C91-CEB8-82B6-711F-1B11F5CBBFA7}"/>
              </a:ext>
            </a:extLst>
          </p:cNvPr>
          <p:cNvSpPr txBox="1"/>
          <p:nvPr/>
        </p:nvSpPr>
        <p:spPr>
          <a:xfrm>
            <a:off x="8975528" y="3648075"/>
            <a:ext cx="6425785" cy="2925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0" lvl="1" algn="l">
              <a:lnSpc>
                <a:spcPts val="3839"/>
              </a:lnSpc>
            </a:pPr>
            <a:endParaRPr lang="en-US" sz="3199" dirty="0">
              <a:solidFill>
                <a:srgbClr val="2ED3D6"/>
              </a:solidFill>
              <a:latin typeface="Saira"/>
              <a:ea typeface="Saira"/>
              <a:cs typeface="Saira"/>
              <a:sym typeface="Saira"/>
            </a:endParaRPr>
          </a:p>
          <a:p>
            <a:pPr marL="690879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dirty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Trained the model for 10 epochs</a:t>
            </a:r>
          </a:p>
          <a:p>
            <a:pPr algn="l">
              <a:lnSpc>
                <a:spcPts val="3839"/>
              </a:lnSpc>
            </a:pPr>
            <a:endParaRPr lang="en-US" sz="3199" dirty="0">
              <a:solidFill>
                <a:srgbClr val="2ED3D6"/>
              </a:solidFill>
              <a:latin typeface="Saira"/>
              <a:ea typeface="Saira"/>
              <a:cs typeface="Saira"/>
              <a:sym typeface="Saira"/>
            </a:endParaRPr>
          </a:p>
          <a:p>
            <a:pPr marL="690879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dirty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Total training time: 2 hours ,</a:t>
            </a:r>
          </a:p>
          <a:p>
            <a:pPr marL="690879" lvl="1" indent="-345439" algn="l">
              <a:lnSpc>
                <a:spcPts val="3839"/>
              </a:lnSpc>
              <a:buFont typeface="Arial"/>
              <a:buChar char="•"/>
            </a:pPr>
            <a:r>
              <a:rPr lang="en-US" sz="3199" dirty="0">
                <a:solidFill>
                  <a:srgbClr val="2ED3D6"/>
                </a:solidFill>
                <a:latin typeface="Saira"/>
                <a:ea typeface="Saira"/>
                <a:cs typeface="Saira"/>
                <a:sym typeface="Saira"/>
              </a:rPr>
              <a:t>16 min per epoch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444</Words>
  <Application>Microsoft Office PowerPoint</Application>
  <PresentationFormat>Custom</PresentationFormat>
  <Paragraphs>150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Saira Bold</vt:lpstr>
      <vt:lpstr>Calibri</vt:lpstr>
      <vt:lpstr>Saira</vt:lpstr>
      <vt:lpstr>Canva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pneumonia_detection.pptx</dc:title>
  <cp:lastModifiedBy>AYAH KOUIDER</cp:lastModifiedBy>
  <cp:revision>4</cp:revision>
  <dcterms:created xsi:type="dcterms:W3CDTF">2006-08-16T00:00:00Z</dcterms:created>
  <dcterms:modified xsi:type="dcterms:W3CDTF">2025-05-15T16:22:13Z</dcterms:modified>
  <dc:identifier>DAGlQONpXds</dc:identifier>
</cp:coreProperties>
</file>